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8" r:id="rId1"/>
  </p:sldMasterIdLst>
  <p:notesMasterIdLst>
    <p:notesMasterId r:id="rId50"/>
  </p:notesMasterIdLst>
  <p:sldIdLst>
    <p:sldId id="256" r:id="rId2"/>
    <p:sldId id="328" r:id="rId3"/>
    <p:sldId id="352" r:id="rId4"/>
    <p:sldId id="339" r:id="rId5"/>
    <p:sldId id="340" r:id="rId6"/>
    <p:sldId id="342" r:id="rId7"/>
    <p:sldId id="343" r:id="rId8"/>
    <p:sldId id="341" r:id="rId9"/>
    <p:sldId id="347" r:id="rId10"/>
    <p:sldId id="350" r:id="rId11"/>
    <p:sldId id="344" r:id="rId12"/>
    <p:sldId id="345" r:id="rId13"/>
    <p:sldId id="346" r:id="rId14"/>
    <p:sldId id="348" r:id="rId15"/>
    <p:sldId id="337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8" r:id="rId25"/>
    <p:sldId id="351" r:id="rId26"/>
    <p:sldId id="349" r:id="rId27"/>
    <p:sldId id="301" r:id="rId28"/>
    <p:sldId id="325" r:id="rId29"/>
    <p:sldId id="324" r:id="rId30"/>
    <p:sldId id="298" r:id="rId31"/>
    <p:sldId id="262" r:id="rId32"/>
    <p:sldId id="310" r:id="rId33"/>
    <p:sldId id="311" r:id="rId34"/>
    <p:sldId id="304" r:id="rId35"/>
    <p:sldId id="305" r:id="rId36"/>
    <p:sldId id="313" r:id="rId37"/>
    <p:sldId id="327" r:id="rId38"/>
    <p:sldId id="261" r:id="rId39"/>
    <p:sldId id="326" r:id="rId40"/>
    <p:sldId id="276" r:id="rId41"/>
    <p:sldId id="283" r:id="rId42"/>
    <p:sldId id="284" r:id="rId43"/>
    <p:sldId id="288" r:id="rId44"/>
    <p:sldId id="300" r:id="rId45"/>
    <p:sldId id="312" r:id="rId46"/>
    <p:sldId id="318" r:id="rId47"/>
    <p:sldId id="319" r:id="rId48"/>
    <p:sldId id="275" r:id="rId49"/>
  </p:sldIdLst>
  <p:sldSz cx="9144000" cy="6858000" type="screen4x3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03" autoAdjust="0"/>
    <p:restoredTop sz="94660"/>
  </p:normalViewPr>
  <p:slideViewPr>
    <p:cSldViewPr>
      <p:cViewPr varScale="1">
        <p:scale>
          <a:sx n="75" d="100"/>
          <a:sy n="75" d="100"/>
        </p:scale>
        <p:origin x="120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8117E-9F77-4583-9178-84DDEE5EEF22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63BA9-A430-4128-A269-3004C217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9EE8BE68-EC90-4324-A97A-DBB5AFF81DA2}" type="slidenum">
              <a:rPr lang="en-GB" altLang="fa-IR" sz="2400" i="1" smtClean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pPr algn="ctr" eaLnBrk="1" hangingPunct="1"/>
              <a:t>27</a:t>
            </a:fld>
            <a:endParaRPr lang="en-GB" altLang="fa-IR" sz="2400" i="1" smtClean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a-IR" altLang="fa-IR" smtClean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2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732825B7-9E9C-496E-8064-F4EEAE634DFF}" type="slidenum">
              <a:rPr lang="en-GB" altLang="en-US" sz="2400" i="1" smtClean="0">
                <a:solidFill>
                  <a:srgbClr val="000000"/>
                </a:solidFill>
                <a:ea typeface="MS PGothic" panose="020B0600070205080204" pitchFamily="34" charset="-128"/>
              </a:rPr>
              <a:pPr algn="ctr" eaLnBrk="1" hangingPunct="1"/>
              <a:t>44</a:t>
            </a:fld>
            <a:endParaRPr lang="en-GB" altLang="en-US" sz="2400" i="1" smtClean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012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EA54AFE-5A00-4D91-B0E4-76DF230AEF29}" type="datetimeFigureOut">
              <a:rPr lang="fa-IR" smtClean="0"/>
              <a:t>19/11/1439</a:t>
            </a:fld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E363A90-4B87-4C0C-BC08-CCADBB59FE7A}" type="slidenum">
              <a:rPr lang="fa-IR" smtClean="0"/>
              <a:t>‹#›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a-I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xStyles>
    <p:titleStyle>
      <a:lvl1pPr algn="l" defTabSz="914400" rtl="1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286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r" defTabSz="914400" rtl="1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8460942" cy="1512168"/>
          </a:xfrm>
        </p:spPr>
        <p:txBody>
          <a:bodyPr>
            <a:noAutofit/>
          </a:bodyPr>
          <a:lstStyle/>
          <a:p>
            <a:pPr algn="ctr" rtl="0"/>
            <a:r>
              <a:rPr lang="en-US" sz="4400" dirty="0" smtClean="0"/>
              <a:t>Edu 97 </a:t>
            </a:r>
            <a:br>
              <a:rPr lang="en-US" sz="4400" dirty="0" smtClean="0"/>
            </a:br>
            <a:r>
              <a:rPr lang="en-US" sz="3200" dirty="0">
                <a:solidFill>
                  <a:schemeClr val="tx1"/>
                </a:solidFill>
              </a:rPr>
              <a:t>Ahmad </a:t>
            </a:r>
            <a:r>
              <a:rPr lang="en-US" sz="3200" dirty="0" smtClean="0">
                <a:solidFill>
                  <a:schemeClr val="tx1"/>
                </a:solidFill>
              </a:rPr>
              <a:t>Sohrabi</a:t>
            </a:r>
            <a:r>
              <a:rPr lang="fa-IR" sz="3200" dirty="0">
                <a:solidFill>
                  <a:schemeClr val="tx1"/>
                </a:solidFill>
              </a:rPr>
              <a:t/>
            </a:r>
            <a:br>
              <a:rPr lang="fa-IR" sz="3200" dirty="0">
                <a:solidFill>
                  <a:schemeClr val="tx1"/>
                </a:solidFill>
              </a:rPr>
            </a:br>
            <a:endParaRPr lang="fa-IR" sz="2000" dirty="0">
              <a:solidFill>
                <a:schemeClr val="tx1"/>
              </a:solidFill>
            </a:endParaRPr>
          </a:p>
        </p:txBody>
      </p:sp>
      <p:sp>
        <p:nvSpPr>
          <p:cNvPr id="4" name="AutoShape 2" descr="blob:180CF0EA-9F98-491A-839D-7EEBF19E0D07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0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4" y="908720"/>
            <a:ext cx="8424936" cy="1154097"/>
          </a:xfrm>
        </p:spPr>
        <p:txBody>
          <a:bodyPr>
            <a:noAutofit/>
          </a:bodyPr>
          <a:lstStyle/>
          <a:p>
            <a:pPr algn="just"/>
            <a:r>
              <a:rPr lang="fa-IR" sz="3200" dirty="0" smtClean="0"/>
              <a:t>مطالعه ی  جدید در هاروارد: برای ریاضی دانشگاه گنجاندن مطالب پایه مانند جبر-هندسه-مثلثات کافیه، برای متوسط به بالا ریاضی دبیرستان نقشی نداشت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" y="2852936"/>
            <a:ext cx="3024337" cy="201622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85" y="2204864"/>
            <a:ext cx="5629275" cy="4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0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fa-IR" dirty="0"/>
              <a:t>دانش آموزان اغلب از راهبردهای خودشان استفاده می کنند نه آنچه آموزش می بینند چون ناقص کند و پر اشتباه</a:t>
            </a:r>
            <a:br>
              <a:rPr lang="fa-IR" dirty="0"/>
            </a:br>
            <a:r>
              <a:rPr lang="fa-IR" dirty="0"/>
              <a:t>تصمیم گیری روی بهترین شیوه</a:t>
            </a:r>
            <a:br>
              <a:rPr lang="fa-IR" dirty="0"/>
            </a:br>
            <a:r>
              <a:rPr lang="fa-IR" dirty="0"/>
              <a:t>تحکیم و زنجیره ای شدن بر اثر تکرار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0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fa-IR" dirty="0"/>
              <a:t>تخصصی بودن نه وسیع، یادیار بیشتر برای سرعت اولیه و زبان و شیمی</a:t>
            </a:r>
            <a:br>
              <a:rPr lang="fa-IR" dirty="0"/>
            </a:br>
            <a:r>
              <a:rPr lang="fa-IR" dirty="0"/>
              <a:t>سن اکتساب </a:t>
            </a:r>
            <a:br>
              <a:rPr lang="fa-IR" dirty="0"/>
            </a:br>
            <a:r>
              <a:rPr lang="fa-IR" dirty="0"/>
              <a:t>مرحله ای در برابر تجمعی</a:t>
            </a:r>
            <a:br>
              <a:rPr lang="fa-IR" dirty="0"/>
            </a:br>
            <a:r>
              <a:rPr lang="fa-IR" dirty="0"/>
              <a:t>بافت های متفاوت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7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fa-IR" dirty="0"/>
              <a:t>قطعه قطعه هندسه. بر خلاف نشان دادن اثبات کامل مرسوم</a:t>
            </a:r>
            <a:br>
              <a:rPr lang="fa-IR" dirty="0"/>
            </a:br>
            <a:r>
              <a:rPr lang="fa-IR" dirty="0"/>
              <a:t>محور اعداد ذهنی و عملیات پایه مخصوصا برای در ریسک ها</a:t>
            </a:r>
            <a:br>
              <a:rPr lang="fa-IR" dirty="0"/>
            </a:br>
            <a:r>
              <a:rPr lang="en-US" dirty="0"/>
              <a:t>3x+7 means 3 times the quantity x+7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fa-IR" dirty="0"/>
              <a:t>پس تحلیل اجزای تشکیل دهنده حوزه های مختلف مهم است</a:t>
            </a:r>
            <a:br>
              <a:rPr lang="fa-IR" dirty="0"/>
            </a:br>
            <a:r>
              <a:rPr lang="fa-IR" dirty="0"/>
              <a:t>رشد تدریجی و پیوسته است و تدریس همچنین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8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690048" cy="115409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fa-IR" dirty="0"/>
              <a:t>نوشته هایم روی تخته یا پاورپوینت را نمی خوانم</a:t>
            </a:r>
            <a:br>
              <a:rPr lang="fa-IR" dirty="0"/>
            </a:br>
            <a:r>
              <a:rPr lang="fa-IR" dirty="0"/>
              <a:t>شکستن مسئله و مکث بین هر گروه مسئله</a:t>
            </a:r>
            <a:br>
              <a:rPr lang="fa-IR" dirty="0"/>
            </a:br>
            <a:r>
              <a:rPr lang="fa-IR" dirty="0"/>
              <a:t>توقف هر پنج دقیقه. چون پس از آنفرد وارد حل مسئله عمومی  می شود بهتر است روش حل کامل با مثال در اختیارش فرار گیرد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2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ریسک: عدم قطعیت و امنیت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موانع ریکتیک در کلاس</a:t>
            </a:r>
            <a:br>
              <a:rPr lang="fa-IR" dirty="0" smtClean="0"/>
            </a:br>
            <a:r>
              <a:rPr lang="fa-IR" dirty="0" smtClean="0"/>
              <a:t>درک نفع و ضرر-چک مکرر پیشرفت-ترس از شکست-نداشتن وقت</a:t>
            </a:r>
            <a:br>
              <a:rPr lang="fa-IR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fa-IR" dirty="0" smtClean="0"/>
              <a:t>ر-ت مهارتی شناختی قابل یادگیری</a:t>
            </a:r>
          </a:p>
          <a:p>
            <a:pPr algn="l" rtl="0"/>
            <a:r>
              <a:rPr lang="fa-IR" dirty="0" smtClean="0"/>
              <a:t>پیشبینی پیامد-تأمل فراشناختی بر شکست-بحث</a:t>
            </a:r>
            <a:endParaRPr lang="en-US" dirty="0" smtClean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fa-IR" dirty="0"/>
              <a:t>دادن ازادی به دانش </a:t>
            </a:r>
            <a:r>
              <a:rPr lang="fa-IR" dirty="0" smtClean="0"/>
              <a:t>اموزان برای </a:t>
            </a:r>
            <a:r>
              <a:rPr lang="fa-IR" dirty="0"/>
              <a:t>تعریف جنبه هایی از تکالیف وپروژه ها-فراهم ساختن محیطی برای تفکر مستقل-طرح پرسش های باز-تجربه ی کاربردی دنیای واقعی-موارد  موفق ریسک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9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Fail early –fail often</a:t>
            </a:r>
            <a:r>
              <a:rPr lang="fa-IR" dirty="0"/>
              <a:t>تجربه ی شکست در در محیط امن کلاس</a:t>
            </a:r>
            <a:br>
              <a:rPr lang="fa-IR" dirty="0"/>
            </a:br>
            <a:r>
              <a:rPr lang="fa-IR" dirty="0"/>
              <a:t>پخش ریسک تا دآ همه ی تخم مرغ ها را در یک سبد نزارن=کاوش تعدادی از انتخاب های مناسب و ممکن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3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Rt</a:t>
            </a:r>
            <a:r>
              <a:rPr lang="en-US" dirty="0" smtClean="0"/>
              <a:t> in </a:t>
            </a:r>
            <a:r>
              <a:rPr lang="en-US" dirty="0" err="1" smtClean="0"/>
              <a:t>clsroom</a:t>
            </a:r>
            <a:r>
              <a:rPr lang="fa-IR" dirty="0" smtClean="0"/>
              <a:t> اکثر خوزه ها مبتنی بر فرایند و روش هستند که ر-ت را در بر دارد چون شامل مراحل تصمیم گیری-ازمایش-ازمون-مشاهده و تطبیق هستند. ولی شواهدی هستند مبنی بر اینکه تدریس کلاسی اغلب ر-ت را در نظر نگرفته و دانش و فهم به جای بررسی تاکید می کنند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fa-IR" dirty="0" smtClean="0"/>
              <a:t>گروه گروه</a:t>
            </a:r>
          </a:p>
          <a:p>
            <a:pPr algn="l" rtl="0"/>
            <a:endParaRPr lang="fa-IR" dirty="0" smtClean="0"/>
          </a:p>
          <a:p>
            <a:pPr algn="l" rtl="0"/>
            <a:r>
              <a:rPr lang="fa-IR" dirty="0" smtClean="0"/>
              <a:t>-چگونه ر-ت رادر کلاس میگنجانید</a:t>
            </a:r>
          </a:p>
          <a:p>
            <a:pPr algn="l" rtl="0"/>
            <a:r>
              <a:rPr lang="fa-IR" dirty="0"/>
              <a:t>موانع ش</a:t>
            </a:r>
          </a:p>
          <a:p>
            <a:pPr algn="l" rtl="0"/>
            <a:endParaRPr lang="fa-IR" dirty="0" smtClean="0"/>
          </a:p>
        </p:txBody>
      </p:sp>
    </p:spTree>
    <p:extLst>
      <p:ext uri="{BB962C8B-B14F-4D97-AF65-F5344CB8AC3E}">
        <p14:creationId xmlns:p14="http://schemas.microsoft.com/office/powerpoint/2010/main" val="10618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, </a:t>
            </a:r>
            <a:r>
              <a:rPr lang="en-US" dirty="0" smtClean="0"/>
              <a:t>intention/design, </a:t>
            </a:r>
            <a:r>
              <a:rPr lang="en-US" dirty="0" err="1" smtClean="0"/>
              <a:t>analyt</a:t>
            </a:r>
            <a:r>
              <a:rPr lang="en-US" dirty="0" smtClean="0"/>
              <a:t>/</a:t>
            </a:r>
            <a:r>
              <a:rPr lang="en-US" dirty="0" err="1" smtClean="0"/>
              <a:t>exper</a:t>
            </a:r>
            <a:r>
              <a:rPr lang="en-US" dirty="0" smtClean="0"/>
              <a:t>, ratio/</a:t>
            </a:r>
            <a:r>
              <a:rPr lang="en-US" dirty="0" err="1" smtClean="0"/>
              <a:t>emot</a:t>
            </a:r>
            <a:r>
              <a:rPr lang="en-US" dirty="0" smtClean="0"/>
              <a:t>, </a:t>
            </a:r>
            <a:r>
              <a:rPr lang="en-US" dirty="0" err="1" smtClean="0"/>
              <a:t>expl-explo</a:t>
            </a:r>
            <a:r>
              <a:rPr lang="en-US" dirty="0" smtClean="0"/>
              <a:t>, </a:t>
            </a:r>
            <a:r>
              <a:rPr lang="en-US" dirty="0" err="1" smtClean="0"/>
              <a:t>proac</a:t>
            </a:r>
            <a:r>
              <a:rPr lang="en-US" dirty="0" smtClean="0"/>
              <a:t>/</a:t>
            </a:r>
            <a:r>
              <a:rPr lang="en-US" dirty="0" err="1" smtClean="0"/>
              <a:t>reac</a:t>
            </a:r>
            <a:r>
              <a:rPr lang="en-US" dirty="0" smtClean="0"/>
              <a:t>, T-D_B-U</a:t>
            </a:r>
          </a:p>
          <a:p>
            <a:pPr algn="l" rtl="0"/>
            <a:r>
              <a:rPr lang="en-US" dirty="0" smtClean="0"/>
              <a:t>L-R, brain-storm</a:t>
            </a:r>
          </a:p>
          <a:p>
            <a:pPr algn="l" rtl="0"/>
            <a:r>
              <a:rPr lang="en-US" dirty="0" smtClean="0"/>
              <a:t>Puzzle</a:t>
            </a:r>
            <a:r>
              <a:rPr lang="en-US" dirty="0"/>
              <a:t>, fixation, .. </a:t>
            </a:r>
            <a:r>
              <a:rPr lang="en-US" dirty="0" smtClean="0"/>
              <a:t>Creativity-</a:t>
            </a:r>
            <a:r>
              <a:rPr lang="en-US" dirty="0" err="1" smtClean="0"/>
              <a:t>diverg</a:t>
            </a:r>
            <a:r>
              <a:rPr lang="en-US" dirty="0" smtClean="0"/>
              <a:t> </a:t>
            </a:r>
            <a:r>
              <a:rPr lang="en-US" dirty="0" err="1" smtClean="0"/>
              <a:t>mlanasr-redish</a:t>
            </a:r>
            <a:r>
              <a:rPr lang="en-US" dirty="0" smtClean="0"/>
              <a:t>-&gt;cat</a:t>
            </a:r>
            <a:endParaRPr lang="en-US" dirty="0"/>
          </a:p>
          <a:p>
            <a:pPr algn="l" rtl="0"/>
            <a:r>
              <a:rPr lang="en-US" dirty="0" smtClean="0"/>
              <a:t>Learn: analogy, </a:t>
            </a:r>
            <a:r>
              <a:rPr lang="en-US" dirty="0" err="1" smtClean="0"/>
              <a:t>exp-implic</a:t>
            </a:r>
            <a:r>
              <a:rPr lang="en-US" dirty="0" smtClean="0"/>
              <a:t>, </a:t>
            </a:r>
          </a:p>
          <a:p>
            <a:pPr algn="l" rtl="0"/>
            <a:r>
              <a:rPr lang="en-US" dirty="0" err="1" smtClean="0"/>
              <a:t>Procrast</a:t>
            </a:r>
            <a:r>
              <a:rPr lang="en-US" dirty="0" smtClean="0"/>
              <a:t>, other </a:t>
            </a:r>
            <a:r>
              <a:rPr lang="en-US" dirty="0" err="1" smtClean="0"/>
              <a:t>edu</a:t>
            </a:r>
            <a:r>
              <a:rPr lang="en-US" dirty="0" smtClean="0"/>
              <a:t> tests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7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fa-IR" dirty="0"/>
              <a:t>شمول تفکر واگراوهمگرا </a:t>
            </a:r>
            <a:br>
              <a:rPr lang="fa-IR" dirty="0"/>
            </a:br>
            <a:r>
              <a:rPr lang="fa-IR" dirty="0"/>
              <a:t>جا دادن هر دو</a:t>
            </a:r>
            <a:br>
              <a:rPr lang="fa-IR" dirty="0"/>
            </a:br>
            <a:r>
              <a:rPr lang="fa-IR" dirty="0"/>
              <a:t> تشویق  بازی و مدیریت شکست</a:t>
            </a:r>
            <a:br>
              <a:rPr lang="fa-IR" dirty="0"/>
            </a:br>
            <a:r>
              <a:rPr lang="fa-IR" dirty="0"/>
              <a:t>تشویق تنوع دیدگاه ها </a:t>
            </a:r>
            <a:br>
              <a:rPr lang="fa-IR" dirty="0"/>
            </a:br>
            <a:r>
              <a:rPr lang="fa-IR" dirty="0"/>
              <a:t>آگاهی از هوش چندگانه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3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28625"/>
            <a:ext cx="81915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90575"/>
            <a:ext cx="80772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6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323975"/>
            <a:ext cx="77533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IV = III + III</a:t>
            </a:r>
            <a:endParaRPr lang="en-US" dirty="0" smtClean="0"/>
          </a:p>
          <a:p>
            <a:pPr algn="l" rtl="0"/>
            <a:r>
              <a:rPr lang="en-US" dirty="0" smtClean="0"/>
              <a:t>III </a:t>
            </a:r>
            <a:r>
              <a:rPr lang="en-US" dirty="0"/>
              <a:t>= III + </a:t>
            </a:r>
            <a:r>
              <a:rPr lang="en-US" dirty="0" smtClean="0"/>
              <a:t>III</a:t>
            </a:r>
          </a:p>
          <a:p>
            <a:endParaRPr lang="en-US" dirty="0" smtClean="0"/>
          </a:p>
          <a:p>
            <a:r>
              <a:rPr lang="en-US" dirty="0" smtClean="0"/>
              <a:t>Candle</a:t>
            </a:r>
          </a:p>
          <a:p>
            <a:r>
              <a:rPr lang="en-US" dirty="0" smtClean="0"/>
              <a:t>Anderson </a:t>
            </a:r>
            <a:r>
              <a:rPr lang="en-US" dirty="0" err="1" smtClean="0"/>
              <a:t>ps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Mindful/accept/comp for teacher</a:t>
            </a:r>
          </a:p>
          <a:p>
            <a:pPr algn="l" rtl="0"/>
            <a:r>
              <a:rPr lang="en-US" dirty="0"/>
              <a:t>Dalai, popper two-wolf, </a:t>
            </a:r>
            <a:r>
              <a:rPr lang="en-US" dirty="0" err="1"/>
              <a:t>mlanasr</a:t>
            </a:r>
            <a:r>
              <a:rPr lang="en-US" dirty="0"/>
              <a:t>, </a:t>
            </a:r>
          </a:p>
          <a:p>
            <a:pPr algn="l" rtl="0"/>
            <a:r>
              <a:rPr lang="en-US" dirty="0"/>
              <a:t>Two coach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1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انشتین موفقیت پشتکار ولی تلاش فشار فکری نیست پیگیری اهداف... </a:t>
            </a:r>
          </a:p>
          <a:p>
            <a:r>
              <a:rPr lang="fa-IR" dirty="0" smtClean="0"/>
              <a:t>فکر </a:t>
            </a:r>
            <a:r>
              <a:rPr lang="fa-IR" dirty="0"/>
              <a:t>میکند آب او را پایین میکشد و غرق میکند</a:t>
            </a:r>
            <a:r>
              <a:rPr lang="fa-IR" dirty="0" smtClean="0"/>
              <a:t>.</a:t>
            </a:r>
            <a:r>
              <a:rPr lang="en-US" dirty="0" smtClean="0"/>
              <a:t>    </a:t>
            </a:r>
            <a:r>
              <a:rPr lang="fa-IR" dirty="0" smtClean="0"/>
              <a:t>و بلندی...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6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43608" y="301625"/>
            <a:ext cx="6584950" cy="45561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a-IR" altLang="fa-IR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سیستم های هیجان</a:t>
            </a:r>
            <a:endParaRPr lang="en-GB" altLang="fa-IR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48195" name="Oval 3"/>
          <p:cNvSpPr>
            <a:spLocks noChangeArrowheads="1"/>
          </p:cNvSpPr>
          <p:nvPr/>
        </p:nvSpPr>
        <p:spPr bwMode="auto">
          <a:xfrm>
            <a:off x="590550" y="1595438"/>
            <a:ext cx="3240088" cy="23034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5499100" y="1425575"/>
            <a:ext cx="3240088" cy="22336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a-IR" sz="12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666750" y="1806575"/>
            <a:ext cx="3148013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a-IR" altLang="fa-IR" sz="2700" b="1">
                <a:solidFill>
                  <a:srgbClr val="3333CC"/>
                </a:solidFill>
                <a:latin typeface="Times New Roman" panose="02020603050405020304" pitchFamily="18" charset="0"/>
              </a:rPr>
              <a:t>متمرکز بر منبع/مشوق</a:t>
            </a:r>
          </a:p>
          <a:p>
            <a:pPr algn="ctr" rtl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a-IR" altLang="fa-IR" sz="2700" b="1">
                <a:solidFill>
                  <a:srgbClr val="3333CC"/>
                </a:solidFill>
                <a:latin typeface="Times New Roman" panose="02020603050405020304" pitchFamily="18" charset="0"/>
              </a:rPr>
              <a:t>خواستن، حصول، پیشرفت، مصرف</a:t>
            </a:r>
          </a:p>
          <a:p>
            <a:pPr algn="ctr" rtl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a-IR" altLang="fa-IR" sz="2700" b="1">
                <a:solidFill>
                  <a:srgbClr val="3333CC"/>
                </a:solidFill>
                <a:latin typeface="Times New Roman" panose="02020603050405020304" pitchFamily="18" charset="0"/>
              </a:rPr>
              <a:t>فعالسازی</a:t>
            </a:r>
            <a:endParaRPr lang="en-GB" altLang="fa-IR" sz="2700" b="1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5665788" y="1489075"/>
            <a:ext cx="2833687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a-IR" altLang="fa-IR" sz="2800" b="1">
                <a:solidFill>
                  <a:srgbClr val="339933"/>
                </a:solidFill>
                <a:latin typeface="Times New Roman" panose="02020603050405020304" pitchFamily="18" charset="0"/>
              </a:rPr>
              <a:t>متمرکز بر نخواستن/تعلق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1400" b="1">
              <a:solidFill>
                <a:srgbClr val="339933"/>
              </a:solidFill>
              <a:latin typeface="Times New Roman" panose="02020603050405020304" pitchFamily="18" charset="0"/>
            </a:endParaRPr>
          </a:p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a-IR" altLang="fa-IR" sz="2800" b="1">
                <a:solidFill>
                  <a:srgbClr val="339933"/>
                </a:solidFill>
                <a:latin typeface="Times New Roman" panose="02020603050405020304" pitchFamily="18" charset="0"/>
              </a:rPr>
              <a:t>ایمنی-مهربانی</a:t>
            </a:r>
          </a:p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1100" b="1">
              <a:solidFill>
                <a:srgbClr val="339933"/>
              </a:solidFill>
              <a:latin typeface="Times New Roman" panose="02020603050405020304" pitchFamily="18" charset="0"/>
            </a:endParaRPr>
          </a:p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a-IR" altLang="fa-IR" sz="2800" b="1">
                <a:solidFill>
                  <a:srgbClr val="339933"/>
                </a:solidFill>
                <a:latin typeface="Times New Roman" panose="02020603050405020304" pitchFamily="18" charset="0"/>
              </a:rPr>
              <a:t>آرام سازی</a:t>
            </a:r>
          </a:p>
        </p:txBody>
      </p:sp>
      <p:sp>
        <p:nvSpPr>
          <p:cNvPr id="648199" name="Oval 7"/>
          <p:cNvSpPr>
            <a:spLocks noChangeArrowheads="1"/>
          </p:cNvSpPr>
          <p:nvPr/>
        </p:nvSpPr>
        <p:spPr bwMode="auto">
          <a:xfrm>
            <a:off x="2705100" y="3832225"/>
            <a:ext cx="3956050" cy="2312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fa-IR" alt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متمرکز بر تهدید</a:t>
            </a:r>
            <a:endParaRPr lang="en-GB" altLang="fa-IR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 eaLnBrk="1" hangingPunct="1">
              <a:defRPr/>
            </a:pPr>
            <a:endParaRPr lang="en-GB" altLang="fa-IR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 eaLnBrk="1" hangingPunct="1">
              <a:defRPr/>
            </a:pPr>
            <a:r>
              <a:rPr lang="fa-IR" alt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جستجوی حمایت/ایمنی</a:t>
            </a:r>
          </a:p>
          <a:p>
            <a:pPr algn="ctr" eaLnBrk="1" hangingPunct="1">
              <a:defRPr/>
            </a:pPr>
            <a:endParaRPr lang="fa-IR" altLang="fa-IR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 eaLnBrk="1" hangingPunct="1">
              <a:defRPr/>
            </a:pPr>
            <a:r>
              <a:rPr lang="fa-IR" alt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فعالسازی/بازداری</a:t>
            </a:r>
            <a:endParaRPr lang="en-GB" altLang="fa-IR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0" name="Line 8"/>
          <p:cNvSpPr>
            <a:spLocks noChangeShapeType="1"/>
          </p:cNvSpPr>
          <p:nvPr/>
        </p:nvSpPr>
        <p:spPr bwMode="auto">
          <a:xfrm>
            <a:off x="3924300" y="2865438"/>
            <a:ext cx="1447800" cy="0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1" name="Line 9"/>
          <p:cNvSpPr>
            <a:spLocks noChangeShapeType="1"/>
          </p:cNvSpPr>
          <p:nvPr/>
        </p:nvSpPr>
        <p:spPr bwMode="auto">
          <a:xfrm flipH="1">
            <a:off x="3914775" y="2362200"/>
            <a:ext cx="1368425" cy="0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2" name="Line 10"/>
          <p:cNvSpPr>
            <a:spLocks noChangeShapeType="1"/>
          </p:cNvSpPr>
          <p:nvPr/>
        </p:nvSpPr>
        <p:spPr bwMode="auto">
          <a:xfrm>
            <a:off x="2403475" y="3946525"/>
            <a:ext cx="503238" cy="504825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3" name="Line 11"/>
          <p:cNvSpPr>
            <a:spLocks noChangeShapeType="1"/>
          </p:cNvSpPr>
          <p:nvPr/>
        </p:nvSpPr>
        <p:spPr bwMode="auto">
          <a:xfrm flipH="1" flipV="1">
            <a:off x="2835275" y="3802063"/>
            <a:ext cx="358775" cy="360362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4" name="Line 12"/>
          <p:cNvSpPr>
            <a:spLocks noChangeShapeType="1"/>
          </p:cNvSpPr>
          <p:nvPr/>
        </p:nvSpPr>
        <p:spPr bwMode="auto">
          <a:xfrm flipH="1">
            <a:off x="6253163" y="3649663"/>
            <a:ext cx="503237" cy="576262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48205" name="Line 13"/>
          <p:cNvSpPr>
            <a:spLocks noChangeShapeType="1"/>
          </p:cNvSpPr>
          <p:nvPr/>
        </p:nvSpPr>
        <p:spPr bwMode="auto">
          <a:xfrm flipV="1">
            <a:off x="5840413" y="3492500"/>
            <a:ext cx="374650" cy="406400"/>
          </a:xfrm>
          <a:prstGeom prst="line">
            <a:avLst/>
          </a:prstGeom>
          <a:ln w="38100">
            <a:headEnd/>
            <a:tailEnd type="triangl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fa-IR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3051175" y="5951538"/>
            <a:ext cx="3816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fa-IR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8207" name="Text Box 15"/>
          <p:cNvSpPr txBox="1">
            <a:spLocks noChangeArrowheads="1"/>
          </p:cNvSpPr>
          <p:nvPr/>
        </p:nvSpPr>
        <p:spPr bwMode="auto">
          <a:xfrm>
            <a:off x="3013075" y="6118225"/>
            <a:ext cx="33845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fa-IR" altLang="fa-IR" sz="2800" b="1" dirty="0">
                <a:solidFill>
                  <a:srgbClr val="FC012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خشم، اضطراب، تنفر</a:t>
            </a:r>
            <a:endParaRPr lang="en-US" altLang="fa-IR" sz="2800" b="1" dirty="0">
              <a:solidFill>
                <a:srgbClr val="FC0128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1250950" y="1139825"/>
            <a:ext cx="2089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fa-IR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8209" name="Text Box 17"/>
          <p:cNvSpPr txBox="1">
            <a:spLocks noChangeArrowheads="1"/>
          </p:cNvSpPr>
          <p:nvPr/>
        </p:nvSpPr>
        <p:spPr bwMode="auto">
          <a:xfrm>
            <a:off x="620713" y="1068388"/>
            <a:ext cx="295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fa-IR" altLang="fa-I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سائق، تهییج، حیات</a:t>
            </a:r>
            <a:endParaRPr lang="en-US" altLang="fa-IR" b="1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>
            <a:off x="5930900" y="922338"/>
            <a:ext cx="2449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fa-IR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8211" name="Text Box 19"/>
          <p:cNvSpPr txBox="1">
            <a:spLocks noChangeArrowheads="1"/>
          </p:cNvSpPr>
          <p:nvPr/>
        </p:nvSpPr>
        <p:spPr bwMode="auto">
          <a:xfrm>
            <a:off x="5173663" y="922338"/>
            <a:ext cx="3563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fa-IR" altLang="fa-IR" b="1" dirty="0">
                <a:solidFill>
                  <a:srgbClr val="00967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آرامش،ایمنی، پیوند</a:t>
            </a:r>
            <a:endParaRPr lang="en-US" altLang="fa-IR" b="1" dirty="0">
              <a:solidFill>
                <a:srgbClr val="00967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0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پرخاشگری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a-IR" dirty="0" smtClean="0"/>
              <a:t>واکنشی</a:t>
            </a:r>
          </a:p>
          <a:p>
            <a:pPr algn="r"/>
            <a:r>
              <a:rPr lang="fa-IR" dirty="0" smtClean="0"/>
              <a:t>بیشتر مربوط به مغز قدیم/کناری لیمبیک ولی تحت نفوذ مغز جدید/ مخ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4665"/>
            <a:ext cx="7315200" cy="936104"/>
          </a:xfrm>
        </p:spPr>
        <p:txBody>
          <a:bodyPr/>
          <a:lstStyle/>
          <a:p>
            <a:pPr algn="ctr"/>
            <a:r>
              <a:rPr lang="fa-IR" dirty="0" smtClean="0"/>
              <a:t>فرایند پرخاشگری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700808"/>
            <a:ext cx="7920880" cy="4680520"/>
          </a:xfrm>
        </p:spPr>
        <p:txBody>
          <a:bodyPr>
            <a:normAutofit/>
          </a:bodyPr>
          <a:lstStyle/>
          <a:p>
            <a:pPr algn="r"/>
            <a:r>
              <a:rPr lang="fa-IR" sz="4200" dirty="0" smtClean="0"/>
              <a:t>در تمام پستانداران هست</a:t>
            </a:r>
          </a:p>
          <a:p>
            <a:pPr lvl="1"/>
            <a:r>
              <a:rPr lang="fa-IR" sz="4000" dirty="0" smtClean="0"/>
              <a:t>پاسخ به تهدید</a:t>
            </a:r>
          </a:p>
          <a:p>
            <a:pPr lvl="2"/>
            <a:r>
              <a:rPr lang="fa-IR" sz="3600" dirty="0" smtClean="0"/>
              <a:t>تهدید کم=&gt; خشک شدن</a:t>
            </a:r>
          </a:p>
          <a:p>
            <a:pPr lvl="2"/>
            <a:r>
              <a:rPr lang="fa-IR" sz="3600" dirty="0" smtClean="0"/>
              <a:t>تهدید زیاد ولی و نسبتا نزدیک=&gt; گریز</a:t>
            </a:r>
          </a:p>
          <a:p>
            <a:pPr lvl="2"/>
            <a:r>
              <a:rPr lang="fa-IR" sz="3600" dirty="0" smtClean="0"/>
              <a:t>تهدید زیاد ولی گریز غیر ممکن=&gt; پرخاشگری</a:t>
            </a:r>
          </a:p>
          <a:p>
            <a:pPr algn="r"/>
            <a:endParaRPr lang="fa-IR" dirty="0" smtClean="0"/>
          </a:p>
          <a:p>
            <a:pPr algn="l" rtl="0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3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Levels of science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61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51142"/>
            <a:ext cx="7886700" cy="6508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a-IR" dirty="0" smtClean="0"/>
              <a:t>نکته ی تکاملی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6752"/>
            <a:ext cx="8634412" cy="40100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a-IR" sz="2700" dirty="0"/>
              <a:t> داروین در «پیشینیان انسان»:</a:t>
            </a:r>
          </a:p>
          <a:p>
            <a:pPr lvl="1">
              <a:defRPr/>
            </a:pPr>
            <a:r>
              <a:rPr lang="fa-IR" sz="2400" dirty="0"/>
              <a:t> دو بار بقای اصلح ذکر شده در حالیکه 97 عشق-92 اخلاق-200 ذهن و مغز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a-IR" sz="2700" dirty="0" smtClean="0"/>
              <a:t>کروپوتکین</a:t>
            </a:r>
            <a:r>
              <a:rPr lang="fa-IR" sz="2700" dirty="0"/>
              <a:t>: یاری دو طرفه و نه جنگ در تنازع بقاء</a:t>
            </a:r>
          </a:p>
          <a:p>
            <a:pPr>
              <a:defRPr/>
            </a:pPr>
            <a:r>
              <a:rPr lang="fa-IR" sz="2700" dirty="0"/>
              <a:t>به جای دنیایی پر از برنده ها و بازنده ها...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a-IR" sz="2700" dirty="0"/>
              <a:t>به قولی: برای نیاز همگان چیزهای کافی هست، البته نه برای طمع همگان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7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700" dirty="0"/>
          </a:p>
        </p:txBody>
      </p:sp>
      <p:pic>
        <p:nvPicPr>
          <p:cNvPr id="4" name="Picture 4" descr="evolutioncomp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04022"/>
            <a:ext cx="3816672" cy="280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29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8640"/>
            <a:ext cx="9163454" cy="311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3683154"/>
            <a:ext cx="912477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800" dirty="0" smtClean="0"/>
              <a:t>When imagining a loved-one in pain, brain activation is similar to when ourselves in pain, but not when imagining a stranger </a:t>
            </a:r>
            <a:r>
              <a:rPr lang="en-US" sz="3800" dirty="0"/>
              <a:t>(Chang et al</a:t>
            </a:r>
            <a:r>
              <a:rPr lang="en-US" sz="3800" dirty="0" smtClean="0"/>
              <a:t>., 2010)</a:t>
            </a:r>
            <a:endParaRPr lang="fa-IR" sz="3800" dirty="0"/>
          </a:p>
        </p:txBody>
      </p:sp>
    </p:spTree>
    <p:extLst>
      <p:ext uri="{BB962C8B-B14F-4D97-AF65-F5344CB8AC3E}">
        <p14:creationId xmlns:p14="http://schemas.microsoft.com/office/powerpoint/2010/main" val="4680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929048"/>
            <a:ext cx="7315200" cy="3539527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/>
              <a:t>پیتر کروپوتکین: بهزیستی برای همه یک رؤیا نیست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fa-IR" sz="2400" dirty="0" smtClean="0"/>
              <a:t>روابط وقتی محکم می شود که افراد با همدیگر کار و بازی کنند</a:t>
            </a:r>
          </a:p>
          <a:p>
            <a:pPr algn="r" rtl="1"/>
            <a:r>
              <a:rPr lang="fa-IR" sz="2400" dirty="0" smtClean="0"/>
              <a:t>بودیسم</a:t>
            </a:r>
            <a:r>
              <a:rPr lang="fa-IR" sz="2400" dirty="0"/>
              <a:t>: «بی خود» شدن-وحدت-هم پیوندی</a:t>
            </a:r>
          </a:p>
          <a:p>
            <a:pPr algn="r" rtl="1"/>
            <a:endParaRPr lang="en-US" sz="2400" dirty="0"/>
          </a:p>
        </p:txBody>
      </p:sp>
      <p:pic>
        <p:nvPicPr>
          <p:cNvPr id="4" name="Picture 2" descr="F:\asohrdo\pdf\spec\kb\kb\faver\game\fair\994294_184726411688498_15948041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13461"/>
            <a:ext cx="5472608" cy="411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746" y="3056157"/>
            <a:ext cx="3031750" cy="28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4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4" y="460916"/>
            <a:ext cx="7886700" cy="663828"/>
          </a:xfrm>
        </p:spPr>
        <p:txBody>
          <a:bodyPr>
            <a:normAutofit fontScale="90000"/>
          </a:bodyPr>
          <a:lstStyle/>
          <a:p>
            <a:pPr algn="ctr"/>
            <a:r>
              <a:rPr lang="fa-IR" dirty="0" smtClean="0"/>
              <a:t>همراهی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64246"/>
            <a:ext cx="38862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0" y="792830"/>
            <a:ext cx="2447925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91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0112" y="404664"/>
            <a:ext cx="2863230" cy="726430"/>
          </a:xfrm>
        </p:spPr>
        <p:txBody>
          <a:bodyPr>
            <a:normAutofit/>
          </a:bodyPr>
          <a:lstStyle/>
          <a:p>
            <a:pPr algn="r" rtl="1"/>
            <a:r>
              <a:rPr lang="fa-IR" sz="3300" dirty="0"/>
              <a:t>آزمایش میلگرام</a:t>
            </a:r>
            <a:endParaRPr lang="en-US" sz="3300" dirty="0"/>
          </a:p>
        </p:txBody>
      </p:sp>
      <p:pic>
        <p:nvPicPr>
          <p:cNvPr id="2050" name="Picture 2" descr="http://upload.wikimedia.org/wikipedia/commons/thumb/0/0d/Milgram_experiment_v2.svg/200px-Milgram_experiment_v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24" y="2451490"/>
            <a:ext cx="2066165" cy="262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journal.pone.0000039.s0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537" y="1131094"/>
            <a:ext cx="5340927" cy="43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5373216"/>
            <a:ext cx="7315200" cy="11540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8110" y="564724"/>
            <a:ext cx="2784764" cy="416004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/>
              <a:t>آزمایش جدیدتر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74820"/>
            <a:ext cx="5956925" cy="258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758476"/>
            <a:ext cx="5956925" cy="142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94147"/>
            <a:ext cx="8153400" cy="4683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ar-SA" sz="2800" dirty="0">
                <a:effectLst/>
              </a:rPr>
              <a:t>حضور ذهن به معنی آگاهی حاصل از توجه عمدی به تجربه ی گسترش یابنده ی لحظه به لحظه در لحظه کنونی بدون قضاوت  تعریف می شود (کبات–زین، 1990، کبات-زین و دیگران، 2003</a:t>
            </a:r>
            <a:r>
              <a:rPr lang="ar-SA" sz="2800" dirty="0" smtClean="0">
                <a:effectLst/>
              </a:rPr>
              <a:t>).</a:t>
            </a:r>
            <a:endParaRPr lang="en-US" sz="28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626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46" y="1376773"/>
            <a:ext cx="5972454" cy="865573"/>
          </a:xfrm>
        </p:spPr>
        <p:txBody>
          <a:bodyPr>
            <a:noAutofit/>
          </a:bodyPr>
          <a:lstStyle/>
          <a:p>
            <a:pPr marL="428625" indent="-428625" algn="r">
              <a:buFont typeface="Arial" pitchFamily="34" charset="0"/>
              <a:buChar char="•"/>
            </a:pPr>
            <a:r>
              <a:rPr lang="fa-IR" sz="4050" dirty="0"/>
              <a:t>واکنش به بی انصافی: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27" y="2464966"/>
            <a:ext cx="8177646" cy="3088976"/>
          </a:xfrm>
        </p:spPr>
        <p:txBody>
          <a:bodyPr>
            <a:noAutofit/>
          </a:bodyPr>
          <a:lstStyle/>
          <a:p>
            <a:pPr algn="r" rtl="1"/>
            <a:r>
              <a:rPr lang="fa-IR" sz="3300" dirty="0"/>
              <a:t>هرچند غیر منطقی است ولی برای همنوایی افراد ناهمکار مفید است (تکامل/بقاء یافته است؟)</a:t>
            </a:r>
          </a:p>
        </p:txBody>
      </p:sp>
    </p:spTree>
    <p:extLst>
      <p:ext uri="{BB962C8B-B14F-4D97-AF65-F5344CB8AC3E}">
        <p14:creationId xmlns:p14="http://schemas.microsoft.com/office/powerpoint/2010/main" val="204508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744119"/>
            <a:ext cx="3298874" cy="884681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Meditation</a:t>
            </a:r>
            <a:endParaRPr lang="fa-IR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2924944"/>
            <a:ext cx="9108504" cy="3456384"/>
          </a:xfrm>
        </p:spPr>
        <p:txBody>
          <a:bodyPr>
            <a:noAutofit/>
          </a:bodyPr>
          <a:lstStyle/>
          <a:p>
            <a:pPr algn="l" rtl="0"/>
            <a:r>
              <a:rPr lang="en-US" sz="4000" dirty="0" smtClean="0"/>
              <a:t>fourteen </a:t>
            </a:r>
            <a:r>
              <a:rPr lang="en-US" sz="4000" dirty="0"/>
              <a:t>meditators </a:t>
            </a:r>
            <a:r>
              <a:rPr lang="en-US" sz="4000" dirty="0" smtClean="0"/>
              <a:t>were </a:t>
            </a:r>
            <a:r>
              <a:rPr lang="en-US" sz="4000" dirty="0"/>
              <a:t>doing breath meditation inside the MRI </a:t>
            </a:r>
            <a:r>
              <a:rPr lang="en-US" sz="4000" dirty="0" smtClean="0"/>
              <a:t>scanner (</a:t>
            </a:r>
            <a:r>
              <a:rPr lang="en-US" sz="4000" dirty="0" err="1" smtClean="0"/>
              <a:t>Hasenkamp</a:t>
            </a:r>
            <a:r>
              <a:rPr lang="en-US" sz="4000" dirty="0" smtClean="0"/>
              <a:t> et al., 2012) </a:t>
            </a:r>
            <a:endParaRPr lang="fa-IR" sz="4000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144"/>
            <a:ext cx="3563888" cy="268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http://s3.amazonaws.com/entheos-conferences/assets/production/conferences/be_the_change/events/182/guest_photo/medium_large.jpg?13600183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056" y="4365104"/>
            <a:ext cx="1601073" cy="2374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0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1670" y="1970100"/>
            <a:ext cx="5486400" cy="865573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/>
              <a:t>آزمایش انصاف:</a:t>
            </a:r>
            <a:br>
              <a:rPr lang="fa-IR" dirty="0" smtClean="0"/>
            </a:br>
            <a:r>
              <a:rPr lang="fa-IR" dirty="0" smtClean="0"/>
              <a:t>کسی 20000 دریافت کرده 18000 برای خودش، 2000 می دهد به شما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1670" y="2402887"/>
            <a:ext cx="5486400" cy="2654645"/>
          </a:xfrm>
        </p:spPr>
        <p:txBody>
          <a:bodyPr>
            <a:normAutofit/>
          </a:bodyPr>
          <a:lstStyle/>
          <a:p>
            <a:pPr algn="l" rtl="0"/>
            <a:r>
              <a:rPr lang="fa-IR" sz="4950" dirty="0"/>
              <a:t>قبول می کنید یا رد؟</a:t>
            </a:r>
          </a:p>
          <a:p>
            <a:pPr algn="l" rtl="0"/>
            <a:r>
              <a:rPr lang="fa-IR" sz="4950" dirty="0"/>
              <a:t>15000/5000 چطور</a:t>
            </a:r>
            <a:endParaRPr lang="en-US" sz="49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489298"/>
            <a:ext cx="2906731" cy="2002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25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/>
              <a:t>Ebbinghaus</a:t>
            </a:r>
            <a:r>
              <a:rPr lang="en-US" dirty="0"/>
              <a:t> </a:t>
            </a:r>
            <a:r>
              <a:rPr lang="en-US" dirty="0" smtClean="0"/>
              <a:t>practice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ACT-R theory claims that to learn a complex</a:t>
            </a:r>
            <a:br>
              <a:rPr lang="en-US" dirty="0"/>
            </a:br>
            <a:r>
              <a:rPr lang="en-US" dirty="0"/>
              <a:t>competence each component of that competence must be mastered. </a:t>
            </a:r>
            <a:r>
              <a:rPr lang="en-US" dirty="0" smtClean="0"/>
              <a:t>As in </a:t>
            </a:r>
            <a:r>
              <a:rPr lang="en-US" dirty="0"/>
              <a:t>computer </a:t>
            </a:r>
            <a:r>
              <a:rPr lang="en-US" dirty="0" smtClean="0"/>
              <a:t> not </a:t>
            </a:r>
            <a:r>
              <a:rPr lang="en-US" dirty="0" err="1" smtClean="0"/>
              <a:t>Soltan</a:t>
            </a:r>
            <a:r>
              <a:rPr lang="en-US" dirty="0" smtClean="0"/>
              <a:t>, </a:t>
            </a:r>
            <a:r>
              <a:rPr lang="en-US" dirty="0"/>
              <a:t>free lunch myth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332656"/>
            <a:ext cx="8568952" cy="1154097"/>
          </a:xfrm>
        </p:spPr>
        <p:txBody>
          <a:bodyPr>
            <a:noAutofit/>
          </a:bodyPr>
          <a:lstStyle/>
          <a:p>
            <a:pPr rtl="0"/>
            <a:r>
              <a:rPr lang="en-US" sz="3600" b="1" dirty="0" smtClean="0"/>
              <a:t>Insula is more activated by unfairness in meditator than non-meditators </a:t>
            </a:r>
            <a:endParaRPr lang="fa-I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59" y="1945045"/>
            <a:ext cx="8408613" cy="465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340" y="476672"/>
            <a:ext cx="4377680" cy="1154097"/>
          </a:xfrm>
        </p:spPr>
        <p:txBody>
          <a:bodyPr/>
          <a:lstStyle/>
          <a:p>
            <a:r>
              <a:rPr lang="en-US" dirty="0" smtClean="0"/>
              <a:t>Mindful Education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5455672"/>
            <a:ext cx="7315200" cy="1141680"/>
          </a:xfrm>
        </p:spPr>
        <p:txBody>
          <a:bodyPr/>
          <a:lstStyle/>
          <a:p>
            <a:r>
              <a:rPr lang="en-US" dirty="0"/>
              <a:t>Every baby can be seen as a little Buddha or Zen Master,</a:t>
            </a:r>
          </a:p>
          <a:p>
            <a:r>
              <a:rPr lang="en-US" dirty="0"/>
              <a:t>your own private mindfulness teacher…Jon </a:t>
            </a:r>
            <a:r>
              <a:rPr lang="en-US" dirty="0" err="1"/>
              <a:t>Kabat-Zinn</a:t>
            </a:r>
            <a:endParaRPr lang="fa-IR" dirty="0"/>
          </a:p>
        </p:txBody>
      </p:sp>
      <p:pic>
        <p:nvPicPr>
          <p:cNvPr id="4" name="Picture 3" descr="Jon Kabat-Zinn on 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3528392" cy="381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hools kid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30" y="2492896"/>
            <a:ext cx="5256584" cy="2505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39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315200" cy="1154097"/>
          </a:xfrm>
        </p:spPr>
        <p:txBody>
          <a:bodyPr/>
          <a:lstStyle/>
          <a:p>
            <a:r>
              <a:rPr lang="en-US" dirty="0" smtClean="0"/>
              <a:t>Mindfulness in Army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 descr="Jon Kabat-Zinn talks with Camp Zama personnel during a recent visit to the base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53328"/>
            <a:ext cx="4410710" cy="264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mindfulnation.org/wp-content/uploads/2013/01/Liz-Stanley-w-Marin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" y="2852936"/>
            <a:ext cx="4488893" cy="20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rine Cam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93333"/>
            <a:ext cx="4476750" cy="133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9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44" y="1052736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Mindful Nation:</a:t>
            </a:r>
            <a:br>
              <a:rPr lang="en-US" dirty="0" smtClean="0"/>
            </a:br>
            <a:r>
              <a:rPr lang="en-US" dirty="0" smtClean="0"/>
              <a:t>Congressman </a:t>
            </a:r>
            <a:br>
              <a:rPr lang="en-US" dirty="0" smtClean="0"/>
            </a:br>
            <a:r>
              <a:rPr lang="en-US" dirty="0" smtClean="0"/>
              <a:t>Tim Ryan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 descr="http://s3.amazonaws.com/entheos-conferences/assets/production/conferences/be_the_change/events/188/guest_photo/medium_large.png?135829523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6" y="3140968"/>
            <a:ext cx="1590040" cy="158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mindfulnation.org/wp-content/uploads/2012/10/mindful_nation-171x30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6632"/>
            <a:ext cx="4032448" cy="655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 idx="4294967295"/>
          </p:nvPr>
        </p:nvSpPr>
        <p:spPr>
          <a:xfrm>
            <a:off x="1331913" y="622300"/>
            <a:ext cx="4968875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a-IR" altLang="en-US" sz="3600" smtClean="0">
                <a:cs typeface="Nasim" panose="00000700000000000000" pitchFamily="2" charset="-78"/>
              </a:rPr>
              <a:t> تعریف شفقت</a:t>
            </a:r>
            <a:endParaRPr lang="en-GB" altLang="en-US" sz="3600" smtClean="0">
              <a:cs typeface="Nasim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51100" y="1700213"/>
            <a:ext cx="6473825" cy="4484687"/>
          </a:xfrm>
        </p:spPr>
        <p:txBody>
          <a:bodyPr>
            <a:normAutofit/>
          </a:bodyPr>
          <a:lstStyle/>
          <a:p>
            <a:pPr marL="0" indent="0">
              <a:defRPr/>
            </a:pPr>
            <a:r>
              <a:rPr lang="fa-IR" altLang="en-US" sz="2800" dirty="0" smtClean="0">
                <a:cs typeface="B Arash" panose="00000400000000000000" pitchFamily="2" charset="-78"/>
              </a:rPr>
              <a:t>حساسیت به رنج خود و دیگران با تعهد عمیق به تلاش برای تسکین آن</a:t>
            </a:r>
            <a:endParaRPr lang="en-GB" altLang="en-US" sz="2800" dirty="0" smtClean="0">
              <a:cs typeface="B Arash" panose="00000400000000000000" pitchFamily="2" charset="-7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dirty="0" smtClean="0"/>
              <a:t>“…a </a:t>
            </a:r>
            <a:r>
              <a:rPr lang="en-GB" altLang="en-US" i="1" dirty="0" smtClean="0"/>
              <a:t>sensitivity</a:t>
            </a:r>
            <a:r>
              <a:rPr lang="en-GB" altLang="en-US" dirty="0" smtClean="0"/>
              <a:t> to the suffering of self and others , with a deep commitment</a:t>
            </a:r>
            <a:r>
              <a:rPr lang="en-GB" altLang="en-US" i="1" dirty="0" smtClean="0"/>
              <a:t> </a:t>
            </a:r>
            <a:r>
              <a:rPr lang="en-GB" altLang="en-US" dirty="0" smtClean="0"/>
              <a:t>to try to relieve it.”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altLang="en-US" dirty="0" smtClean="0"/>
              <a:t>The Dalai Lama (1995)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dirty="0" smtClean="0"/>
          </a:p>
        </p:txBody>
      </p:sp>
      <p:pic>
        <p:nvPicPr>
          <p:cNvPr id="184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993900"/>
            <a:ext cx="1905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defRPr/>
            </a:pPr>
            <a:fld id="{DEEED441-6A69-43AC-8BE2-F633BBCB726F}" type="slidenum">
              <a:rPr lang="en-GB" altLang="en-US" sz="2400" smtClean="0">
                <a:solidFill>
                  <a:srgbClr val="898989"/>
                </a:solidFill>
                <a:latin typeface="Helvetica" panose="020B0604020202020204" pitchFamily="34" charset="0"/>
              </a:rPr>
              <a:pPr algn="ctr">
                <a:spcBef>
                  <a:spcPct val="0"/>
                </a:spcBef>
                <a:defRPr/>
              </a:pPr>
              <a:t>44</a:t>
            </a:fld>
            <a:endParaRPr lang="en-GB" altLang="en-US" sz="2400" smtClean="0">
              <a:solidFill>
                <a:srgbClr val="898989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320" y="548680"/>
            <a:ext cx="7315200" cy="1154097"/>
          </a:xfrm>
        </p:spPr>
        <p:txBody>
          <a:bodyPr/>
          <a:lstStyle/>
          <a:p>
            <a:r>
              <a:rPr lang="en-US" dirty="0"/>
              <a:t>DL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702777"/>
            <a:ext cx="7402016" cy="4606584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 </a:t>
            </a:r>
            <a:r>
              <a:rPr lang="en-US" sz="2800" dirty="0" smtClean="0"/>
              <a:t>“</a:t>
            </a:r>
            <a:r>
              <a:rPr lang="en-US" sz="2800" dirty="0"/>
              <a:t>War and the large military establishments are the greatest sources of violence in the world. Whether their purpose is defensive or offensive, these powerful organizations exist solely to kill human </a:t>
            </a:r>
            <a:r>
              <a:rPr lang="en-US" sz="2800" dirty="0" smtClean="0"/>
              <a:t>beings …</a:t>
            </a:r>
          </a:p>
          <a:p>
            <a:pPr algn="l" rtl="0"/>
            <a:r>
              <a:rPr lang="en-US" sz="2800" dirty="0" smtClean="0"/>
              <a:t> </a:t>
            </a:r>
            <a:r>
              <a:rPr lang="en-US" sz="2800" dirty="0"/>
              <a:t>I want to make it clear, however, that although I am deeply opposed to war, I am not advocating appeasement. It is often necessary to take a strong stand to counter unjust aggression.”</a:t>
            </a:r>
          </a:p>
          <a:p>
            <a:pPr algn="l" rtl="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87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80512" cy="6480720"/>
          </a:xfrm>
        </p:spPr>
      </p:pic>
    </p:spTree>
    <p:extLst>
      <p:ext uri="{BB962C8B-B14F-4D97-AF65-F5344CB8AC3E}">
        <p14:creationId xmlns:p14="http://schemas.microsoft.com/office/powerpoint/2010/main" val="36127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587"/>
            <a:ext cx="8964488" cy="6768413"/>
          </a:xfrm>
        </p:spPr>
      </p:pic>
    </p:spTree>
    <p:extLst>
      <p:ext uri="{BB962C8B-B14F-4D97-AF65-F5344CB8AC3E}">
        <p14:creationId xmlns:p14="http://schemas.microsoft.com/office/powerpoint/2010/main" val="3937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7"/>
            <a:ext cx="3240360" cy="6480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892480" cy="4824536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 smtClean="0"/>
              <a:t>Being Mindful/Compassionate can help in many areas from schools to community and from military to government</a:t>
            </a:r>
          </a:p>
          <a:p>
            <a:pPr algn="l" rtl="0"/>
            <a:r>
              <a:rPr lang="en-US" sz="3600" dirty="0" smtClean="0"/>
              <a:t>So, </a:t>
            </a:r>
            <a:r>
              <a:rPr lang="en-US" sz="3600" dirty="0"/>
              <a:t>reducing </a:t>
            </a:r>
            <a:r>
              <a:rPr lang="en-US" sz="3600" dirty="0" smtClean="0"/>
              <a:t>anger in </a:t>
            </a:r>
            <a:r>
              <a:rPr lang="en-US" sz="3600" dirty="0"/>
              <a:t>the whole </a:t>
            </a:r>
            <a:r>
              <a:rPr lang="en-US" sz="3600" dirty="0" smtClean="0"/>
              <a:t>nation</a:t>
            </a:r>
            <a:endParaRPr lang="fa-IR" sz="3600" dirty="0" smtClean="0"/>
          </a:p>
          <a:p>
            <a:pPr marL="45720" indent="0" algn="l" rtl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95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89" y="1340768"/>
            <a:ext cx="7345263" cy="44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757237"/>
            <a:ext cx="70485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7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171575"/>
            <a:ext cx="72199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3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a-IR" dirty="0"/>
              <a:t>دانش نظری را هم منفعلا نه (از محیط) هم فعالانه (بنانهادنبر اساس محاسبات ذهنی قبلی) می توان کسب نمود</a:t>
            </a:r>
            <a:br>
              <a:rPr lang="fa-IR" dirty="0"/>
            </a:br>
            <a:r>
              <a:rPr lang="fa-IR" dirty="0"/>
              <a:t>دانش عملی با قیاس کسب می شود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836" y="412765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قطره قطره</a:t>
            </a:r>
            <a:br>
              <a:rPr lang="fa-IR" dirty="0" smtClean="0"/>
            </a:br>
            <a:r>
              <a:rPr lang="fa-IR" dirty="0" smtClean="0"/>
              <a:t>بسیار سفر باید تا پخته شود خامی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566862"/>
            <a:ext cx="54673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2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2066</TotalTime>
  <Words>783</Words>
  <Application>Microsoft Office PowerPoint</Application>
  <PresentationFormat>On-screen Show (4:3)</PresentationFormat>
  <Paragraphs>107</Paragraphs>
  <Slides>48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MS PGothic</vt:lpstr>
      <vt:lpstr>Arial</vt:lpstr>
      <vt:lpstr>B Arash</vt:lpstr>
      <vt:lpstr>Calibri</vt:lpstr>
      <vt:lpstr>Helvetica</vt:lpstr>
      <vt:lpstr>Nasim</vt:lpstr>
      <vt:lpstr>Times New Roman</vt:lpstr>
      <vt:lpstr>Wingdings</vt:lpstr>
      <vt:lpstr>Perspective</vt:lpstr>
      <vt:lpstr>Edu 97  Ahmad Sohrabi </vt:lpstr>
      <vt:lpstr>Two system</vt:lpstr>
      <vt:lpstr>Levels of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قطره قطره بسیار سفر باید تا پخته شود خامی </vt:lpstr>
      <vt:lpstr>مطالعه ی  جدید در هاروارد: برای ریاضی دانشگاه گنجاندن مطالب پایه مانند جبر-هندسه-مثلثات کافیه، برای متوسط به بالا ریاضی دبیرستان نقشی نداشت</vt:lpstr>
      <vt:lpstr>PowerPoint Presentation</vt:lpstr>
      <vt:lpstr>PowerPoint Presentation</vt:lpstr>
      <vt:lpstr>PowerPoint Presentation</vt:lpstr>
      <vt:lpstr>PowerPoint Presentation</vt:lpstr>
      <vt:lpstr>ریسک: عدم قطعیت و امنیت</vt:lpstr>
      <vt:lpstr>موانع ریکتیک در کلاس درک نفع و ضرر-چک مکرر پیشرفت-ترس از شکست-نداشتن وقت </vt:lpstr>
      <vt:lpstr>PowerPoint Presentation</vt:lpstr>
      <vt:lpstr>PowerPoint Presentation</vt:lpstr>
      <vt:lpstr>Rt in clsroom اکثر خوزه ها مبتنی بر فرایند و روش هستند که ر-ت را در بر دارد چون شامل مراحل تصمیم گیری-ازمایش-ازمون-مشاهده و تطبیق هستند. ولی شواهدی هستند مبنی بر اینکه تدریس کلاسی اغلب ر-ت را در نظر نگرفته و دانش و فهم به جای بررسی تاکید می کنند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سیستم های هیجان</vt:lpstr>
      <vt:lpstr>پرخاشگری</vt:lpstr>
      <vt:lpstr>فرایند پرخاشگری</vt:lpstr>
      <vt:lpstr>نکته ی تکاملی</vt:lpstr>
      <vt:lpstr>PowerPoint Presentation</vt:lpstr>
      <vt:lpstr>PowerPoint Presentation</vt:lpstr>
      <vt:lpstr>همراهی</vt:lpstr>
      <vt:lpstr>PowerPoint Presentation</vt:lpstr>
      <vt:lpstr>PowerPoint Presentation</vt:lpstr>
      <vt:lpstr>PowerPoint Presentation</vt:lpstr>
      <vt:lpstr>واکنش به بی انصافی:</vt:lpstr>
      <vt:lpstr>Meditation</vt:lpstr>
      <vt:lpstr>آزمایش انصاف: کسی 20000 دریافت کرده 18000 برای خودش، 2000 می دهد به شما</vt:lpstr>
      <vt:lpstr>Insula is more activated by unfairness in meditator than non-meditators </vt:lpstr>
      <vt:lpstr>Mindful Education</vt:lpstr>
      <vt:lpstr>Mindfulness in Army</vt:lpstr>
      <vt:lpstr>Mindful Nation: Congressman  Tim Ryan</vt:lpstr>
      <vt:lpstr> تعریف شفقت</vt:lpstr>
      <vt:lpstr>DL 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Mind and Brain Sciences Ahmad Sohrabi, PhD</dc:title>
  <dc:creator>tany</dc:creator>
  <cp:lastModifiedBy>Ahmad Sohrabi</cp:lastModifiedBy>
  <cp:revision>141</cp:revision>
  <dcterms:created xsi:type="dcterms:W3CDTF">2012-10-10T15:27:02Z</dcterms:created>
  <dcterms:modified xsi:type="dcterms:W3CDTF">2018-07-31T16:26:45Z</dcterms:modified>
</cp:coreProperties>
</file>